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D63AE0-9FDA-4EB9-A083-D91605806ED6}">
  <a:tblStyle styleId="{6DD63AE0-9FDA-4EB9-A083-D91605806E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1A1D24B-27C1-460E-A27E-82D434C015D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958360e7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958360e7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958360e7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958360e7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958360e7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958360e7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958360e7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958360e7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958360e7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958360e7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9958360e7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9958360e7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958360e7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958360e7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958360e7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9958360e7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958360e7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9958360e7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e754c8f0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8e754c8f0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e754c8f0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e754c8f0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958360e7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958360e7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958360e77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9958360e77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958360e77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958360e77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9958360e7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9958360e7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958360e7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9958360e7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e754c8f0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e754c8f0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e754c8f0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e754c8f0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e754c8f0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8e754c8f0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958360e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9958360e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958360e7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958360e7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e754c8f0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e754c8f0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9958360e7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9958360e7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958360e7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958360e7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958360e7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958360e7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0704046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0704046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0704046a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a0704046a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8e754c8f0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8e754c8f0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e754c8f0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e754c8f0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958360e7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958360e7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9958360e7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9958360e7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958360e7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958360e7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e754c8f0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e754c8f0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mdpi.com/2075-163X/12/1/60" TargetMode="External"/><Relationship Id="rId4" Type="http://schemas.openxmlformats.org/officeDocument/2006/relationships/hyperlink" Target="https://github.com/hybchow/gems" TargetMode="External"/><Relationship Id="rId5" Type="http://schemas.openxmlformats.org/officeDocument/2006/relationships/hyperlink" Target="https://www.kaggle.com/datasets/lsind18/gemstones-images" TargetMode="External"/><Relationship Id="rId6" Type="http://schemas.openxmlformats.org/officeDocument/2006/relationships/hyperlink" Target="https://en.wikipedia.org/wiki/CIELAB_color_space" TargetMode="External"/><Relationship Id="rId7" Type="http://schemas.openxmlformats.org/officeDocument/2006/relationships/hyperlink" Target="https://en.wikipedia.org/wiki/Local_binary_patterns" TargetMode="External"/><Relationship Id="rId8" Type="http://schemas.openxmlformats.org/officeDocument/2006/relationships/hyperlink" Target="https://www.researchgate.net/figure/An-illustration-of-how-the-Haralick-texture-features-are-computed-In-a-4-4-image_fig1_33128906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Gemstone Classification	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Henigan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(True Negatives + True Positives) / All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Top-5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Same as accuracy only each machine learning algorithm is given 5 guesses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any of those guesses are correct the result is counted as a True Positive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Training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 Computation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Paper: MacBook Pro 2.3 GHz Intel Core i5 processor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Personal: </a:t>
            </a:r>
            <a:r>
              <a:rPr lang="en"/>
              <a:t>MacBook Pro 2.2 GHz Intel Core i7 processor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Expert Results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59"/>
            <a:ext cx="9143999" cy="201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Accuracy Results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25" y="930050"/>
            <a:ext cx="5868950" cy="32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Execution Time Results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989"/>
            <a:ext cx="9143999" cy="2508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Method Results Accuracy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088" y="1017800"/>
            <a:ext cx="6187830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Method Results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50" y="1017800"/>
            <a:ext cx="6115900" cy="377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Method Results Execution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88" y="1017800"/>
            <a:ext cx="8064427" cy="37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Method Results Execution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38" y="1017800"/>
            <a:ext cx="7650921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Results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4988"/>
            <a:ext cx="4158525" cy="25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225" y="2051512"/>
            <a:ext cx="4572000" cy="104047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4470225" y="1285000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Paper: Google Colab NVIDIA Tesla K80 GPU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Personal: Google Colab NVIDIA Tesla T4 GPU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Total 85 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2796 Training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355 Test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Tested against ResNext network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Ideas to go further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Manual Segmentation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Exploring other Textural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Adjusting Machine Learning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Seeking out additional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</a:t>
            </a:r>
            <a:r>
              <a:rPr lang="en"/>
              <a:t>omputer Vision Based Image-Based gemstone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Viewed 33 different combinations of feature extraction techniques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in </a:t>
            </a:r>
            <a:r>
              <a:rPr lang="en"/>
              <a:t>combination</a:t>
            </a:r>
            <a:r>
              <a:rPr lang="en"/>
              <a:t> with different machine learning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Attempted Deep-Learning Classification with ResNet-18 &amp; ResNet-50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Compared Results against Human Experts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3422"/>
            <a:ext cx="9143997" cy="183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Results Against Expanded Data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7564"/>
            <a:ext cx="4260301" cy="144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51923"/>
            <a:ext cx="4260300" cy="263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Method Results Extended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(Top 10)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88500"/>
            <a:ext cx="4320900" cy="13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47576"/>
            <a:ext cx="4260300" cy="2639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Method Results Extended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(Bottom 10)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8913"/>
            <a:ext cx="4260300" cy="263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04113"/>
            <a:ext cx="4223251" cy="16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Results Against Expanded Data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1900"/>
            <a:ext cx="4260300" cy="263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84302"/>
            <a:ext cx="4260300" cy="117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https://www.mdpi.com/2075-163X/12/1/60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https://github.com/hybchow/gems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https://www.kaggle.com/datasets/lsind18/gemstones-images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https://en.wikipedia.org/wiki/CIELAB_color_space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https://en.wikipedia.org/wiki/Local_binary_patterns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https://www.researchgate.net/figure/An-illustration-of-how-the-Haralick-texture-features-are-computed-In-a-4-4-image_fig1_331289061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 Results</a:t>
            </a:r>
            <a:endParaRPr/>
          </a:p>
        </p:txBody>
      </p:sp>
      <p:graphicFrame>
        <p:nvGraphicFramePr>
          <p:cNvPr id="249" name="Google Shape;249;p38"/>
          <p:cNvGraphicFramePr/>
          <p:nvPr/>
        </p:nvGraphicFramePr>
        <p:xfrm>
          <a:off x="311700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{6DD63AE0-9FDA-4EB9-A083-D91605806ED6}</a:tableStyleId>
              </a:tblPr>
              <a:tblGrid>
                <a:gridCol w="955550"/>
                <a:gridCol w="955550"/>
                <a:gridCol w="955550"/>
                <a:gridCol w="955550"/>
                <a:gridCol w="955550"/>
                <a:gridCol w="955550"/>
                <a:gridCol w="955550"/>
                <a:gridCol w="955550"/>
                <a:gridCol w="955550"/>
              </a:tblGrid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Algorithm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Accuracy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Accuracy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Top-5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Top-5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Train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Train Time </a:t>
                      </a:r>
                      <a:r>
                        <a:rPr lang="en" sz="700"/>
                        <a:t>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Test Time </a:t>
                      </a:r>
                      <a:r>
                        <a:rPr lang="en" sz="700"/>
                        <a:t>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Test Time </a:t>
                      </a:r>
                      <a:r>
                        <a:rPr lang="en" sz="700"/>
                        <a:t>(s)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2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Random Forest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69.4%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69.01%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95.77%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39.81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22.57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0.0221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Logistic Regression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68.7%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69.01%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17.79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10.66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0.0011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Support Vector Machine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66.9%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67.96%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86.3%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87.67%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1881.36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1823.78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0.5459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0.4424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Naive Bayes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62.7%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61.27%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77.8%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78.17%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0.54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0.0281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0.0266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1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Linear Discriminant Analysis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59.9%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59.5%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94.37%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3.71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3.053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0.0007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K-Nearest Neighbour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54.6%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53.87%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85.9%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85.6%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1.09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0.525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0.0479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0.0249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Decision Tree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46.5%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44.4%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73.9%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74.3%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0.56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0.4107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0.0002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Results</a:t>
            </a:r>
            <a:endParaRPr/>
          </a:p>
        </p:txBody>
      </p:sp>
      <p:graphicFrame>
        <p:nvGraphicFramePr>
          <p:cNvPr id="255" name="Google Shape;255;p39"/>
          <p:cNvGraphicFramePr/>
          <p:nvPr/>
        </p:nvGraphicFramePr>
        <p:xfrm>
          <a:off x="311700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{6DD63AE0-9FDA-4EB9-A083-D91605806ED6}</a:tableStyleId>
              </a:tblPr>
              <a:tblGrid>
                <a:gridCol w="1528250"/>
                <a:gridCol w="824150"/>
                <a:gridCol w="841425"/>
                <a:gridCol w="795775"/>
                <a:gridCol w="788150"/>
                <a:gridCol w="955550"/>
                <a:gridCol w="955550"/>
                <a:gridCol w="955550"/>
                <a:gridCol w="955550"/>
              </a:tblGrid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Method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Accuracy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Accuracy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Top-5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Top-5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Train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Train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Test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Test Time (s)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2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LBP, 8 points, radius 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69.4%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68.3%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95.07%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39.81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19.57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0.0210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4-bin hist. and LBP, 8 points, radius 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69.0%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66.2%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93.7%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33.78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15.18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0.0236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4/8-bin hist. and LBP, 8 points, radius 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68.7%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69.01%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96.5%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95.77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60.73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22.57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0.0181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0.0221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LBP, 16 points, radius 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68.7%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67.9%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87.7%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43.33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1959.9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0.443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1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4/8-bin hist. and LBP, 8 points, radius 1 &amp; 24 points, radius 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68.7%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69.0%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17.79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10.657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0.0011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GLCM correlation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93.6%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38.42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17.456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0.017741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LBP, 8 points, radius 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65.8%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78.96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7.0965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0.0176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0.0008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GLCM dissimilarity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63.7%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43.60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17.97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0.0190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0.0181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LBP, 24 points, radius 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66.9%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68.6%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66.56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20.162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0.0200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Results </a:t>
            </a:r>
            <a:r>
              <a:rPr lang="en"/>
              <a:t>(cont.)</a:t>
            </a:r>
            <a:endParaRPr/>
          </a:p>
        </p:txBody>
      </p:sp>
      <p:graphicFrame>
        <p:nvGraphicFramePr>
          <p:cNvPr id="261" name="Google Shape;261;p40"/>
          <p:cNvGraphicFramePr/>
          <p:nvPr/>
        </p:nvGraphicFramePr>
        <p:xfrm>
          <a:off x="311700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{6DD63AE0-9FDA-4EB9-A083-D91605806ED6}</a:tableStyleId>
              </a:tblPr>
              <a:tblGrid>
                <a:gridCol w="1528250"/>
                <a:gridCol w="824150"/>
                <a:gridCol w="841425"/>
                <a:gridCol w="795775"/>
                <a:gridCol w="788150"/>
                <a:gridCol w="955550"/>
                <a:gridCol w="955550"/>
                <a:gridCol w="955550"/>
                <a:gridCol w="955550"/>
              </a:tblGrid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Method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Accuracy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Accuracy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Top-5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Top-5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Train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Train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Test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Test Time (s)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2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LBP, 24 points, radius 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66.9%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86.3%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85.9%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1881.36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1879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0.5459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0.4814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GLCM energy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66.5%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65.8%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96.1%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37.92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17.73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0.0177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HSV 8-bin hist. and LBP, 8 points, radius 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66.5%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64.4%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93.3%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82.35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22.11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0.0484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0.01764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GLCM ASM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66.2%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65.8%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93.67%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39.65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25.100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0.0273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1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LBP, 16 points, radius 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65.8%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66.5%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92.25%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14.97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7.5639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0.0008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GLCM contrast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63.0%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96.1%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95.07%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48.90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16.916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0.0178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4-bin hist. and Haralick texture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62.3%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92.2%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77.00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15.15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0.0262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0.009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HSV 8-bin hist. and Haralick texture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64.4%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93.7%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55.76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21.8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0.0100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0.017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Haralick texture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64.7%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93.7%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69.33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17.83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0.0176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0.009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Results </a:t>
            </a:r>
            <a:r>
              <a:rPr lang="en"/>
              <a:t>(cont.)</a:t>
            </a:r>
            <a:endParaRPr/>
          </a:p>
        </p:txBody>
      </p:sp>
      <p:graphicFrame>
        <p:nvGraphicFramePr>
          <p:cNvPr id="267" name="Google Shape;267;p41"/>
          <p:cNvGraphicFramePr/>
          <p:nvPr/>
        </p:nvGraphicFramePr>
        <p:xfrm>
          <a:off x="311700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{6DD63AE0-9FDA-4EB9-A083-D91605806ED6}</a:tableStyleId>
              </a:tblPr>
              <a:tblGrid>
                <a:gridCol w="1528250"/>
                <a:gridCol w="824150"/>
                <a:gridCol w="841425"/>
                <a:gridCol w="795775"/>
                <a:gridCol w="788150"/>
                <a:gridCol w="955550"/>
                <a:gridCol w="955550"/>
                <a:gridCol w="955550"/>
                <a:gridCol w="955550"/>
              </a:tblGrid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Method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Accuracy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Accuracy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Top-5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Top-5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Train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Train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Test Time (s)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Test Time (s)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2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 and GLCM homogen.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63.3%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88.02%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38.59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1975.699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0.43938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4 and 8-bin hist.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67.25%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45.88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15.034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0.0296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4-bin hist.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64.8%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67.25%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26.42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14.47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0.0185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HSV 4 and 8-bin hist.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64.4%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67.25%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93.3%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57.64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15.034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0.0296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1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CIELAB 4 and 8-bin hist.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64.1%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65.5%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94.0%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93.3%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31.49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14.17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0.0196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0.0217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CIELAB 8-bin hist.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64.1%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62.3%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93.7%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92.6%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26.91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12.99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0.022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HSV 8-bin hist.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63.4%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67.25%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52.25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15.034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0.0296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ResNet50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63.4%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63.7%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91.5%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91.5%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449.09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248.79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4.5244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2.307306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8-bin hist.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62.7%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67.25%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87.0%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1387.63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15.034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0.4420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</a:t>
                      </a:r>
                      <a:r>
                        <a:rPr lang="en" sz="700"/>
                        <a:t>0296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ResNet18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62.0%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63.7%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89.4%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90.1%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293.05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224.7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2.2119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1.83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2042 Training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284 Unseen Test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68 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24-44 Training and 4-5 Test Per Class</a:t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55350"/>
            <a:ext cx="6148100" cy="1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Results (cont.)</a:t>
            </a:r>
            <a:endParaRPr/>
          </a:p>
        </p:txBody>
      </p:sp>
      <p:graphicFrame>
        <p:nvGraphicFramePr>
          <p:cNvPr id="273" name="Google Shape;273;p42"/>
          <p:cNvGraphicFramePr/>
          <p:nvPr/>
        </p:nvGraphicFramePr>
        <p:xfrm>
          <a:off x="311700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{6DD63AE0-9FDA-4EB9-A083-D91605806ED6}</a:tableStyleId>
              </a:tblPr>
              <a:tblGrid>
                <a:gridCol w="1528250"/>
                <a:gridCol w="824150"/>
                <a:gridCol w="841425"/>
                <a:gridCol w="795775"/>
                <a:gridCol w="788150"/>
                <a:gridCol w="955550"/>
                <a:gridCol w="955550"/>
                <a:gridCol w="955550"/>
                <a:gridCol w="955550"/>
              </a:tblGrid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Method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Accuracy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Accuracy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Top-5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Top-5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Train Time (s)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Train Time (s)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Paper Test Time (s)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Personal Test Time (s)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HSV 4-bin hist. and LBP, 8 points, radius 1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60.9%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58.8%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91.2%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90.5%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46.68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19.45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0.0176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HSV 4-bin hist. and Haralick texture</a:t>
                      </a:r>
                      <a:endParaRPr sz="7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57.7%</a:t>
                      </a:r>
                      <a:endParaRPr sz="7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53.2%</a:t>
                      </a:r>
                      <a:endParaRPr sz="7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87.3%</a:t>
                      </a:r>
                      <a:endParaRPr sz="7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89.1%</a:t>
                      </a:r>
                      <a:endParaRPr sz="7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580.56</a:t>
                      </a:r>
                      <a:endParaRPr sz="7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15.75</a:t>
                      </a:r>
                      <a:endParaRPr sz="7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0.3129</a:t>
                      </a:r>
                      <a:endParaRPr sz="7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0.0168</a:t>
                      </a:r>
                      <a:endParaRPr sz="7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HSV 4-bin hist.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57.0%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67.25%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88.7%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95.42%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32.88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15.03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0.029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CIELAB 4-bin hist.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56.7%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57.0%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91.5%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90.8%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21.12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9.79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0.0228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6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CIELAB non-background K-means cluster centre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47.9%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51.7%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87.7%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88.0%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20.95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7.695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0.0180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0.0194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1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non-background K-means cluster centre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44.0%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43.3%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86.3%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86.3%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0.17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0.179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0.0002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HSV non-background K-means cluster centre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43.0%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45.4%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81.3%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83.4%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17.57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7.83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0.0209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Expanded Data Results</a:t>
            </a:r>
            <a:endParaRPr/>
          </a:p>
        </p:txBody>
      </p:sp>
      <p:graphicFrame>
        <p:nvGraphicFramePr>
          <p:cNvPr id="279" name="Google Shape;279;p43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{6DD63AE0-9FDA-4EB9-A083-D91605806ED6}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Method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Accuracy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Top 5 Accuracy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Training Computation time (s)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Computation Time (s)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ResNet-18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61.12%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89.29%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305.41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2.209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ResNet-50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63.09%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90.98%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338.66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2.872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ResNext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67.60%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90.98%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1069.9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Results Against Expanded Data</a:t>
            </a:r>
            <a:endParaRPr/>
          </a:p>
        </p:txBody>
      </p:sp>
      <p:graphicFrame>
        <p:nvGraphicFramePr>
          <p:cNvPr id="285" name="Google Shape;285;p44"/>
          <p:cNvGraphicFramePr/>
          <p:nvPr/>
        </p:nvGraphicFramePr>
        <p:xfrm>
          <a:off x="1547813" y="164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{71A1D24B-27C1-460E-A27E-82D434C015D4}</a:tableStyleId>
              </a:tblPr>
              <a:tblGrid>
                <a:gridCol w="1495425"/>
                <a:gridCol w="819150"/>
                <a:gridCol w="1123950"/>
                <a:gridCol w="1323975"/>
                <a:gridCol w="1285875"/>
              </a:tblGrid>
              <a:tr h="3238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Classifier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Test accuracy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Test top 5 accuracy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Train computation time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Test computation time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Logistic Regression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0.673239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0.915493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13.800285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0.001207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Support Vector Machine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0.659155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0.867606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3617.076179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1.106328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Random Forest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0.63662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0.909859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27.862267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0.022786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Naive Bayes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0.571831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0.76338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0.781651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0.048038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Linear Discriminant Analysis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0.55493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0.884507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4.666192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0.001289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K-Nearest Neighbour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0.521127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0.802817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0.620854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0.031967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Decision Tree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0.374648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0.701408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0.601255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0.000139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r>
              <a:rPr lang="en"/>
              <a:t> Results Against Expanded Data (Top 10)</a:t>
            </a:r>
            <a:endParaRPr/>
          </a:p>
        </p:txBody>
      </p:sp>
      <p:graphicFrame>
        <p:nvGraphicFramePr>
          <p:cNvPr id="291" name="Google Shape;291;p45"/>
          <p:cNvGraphicFramePr/>
          <p:nvPr/>
        </p:nvGraphicFramePr>
        <p:xfrm>
          <a:off x="109538" y="145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{71A1D24B-27C1-460E-A27E-82D434C015D4}</a:tableStyleId>
              </a:tblPr>
              <a:tblGrid>
                <a:gridCol w="5114925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Method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Test Accuracy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Test Top-5 Accuracy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Train Time (s)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Test Time (s)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RGB 4 and 8-bin colour histogram and local binary pattern with 8 points at radius of 1 and 24 points at radius of 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0.673239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0.915493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13.800285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0.001207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4 and 8-bin colour histogram and local binary pattern with 8 points and radius of 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0.661972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0.904225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11.384366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0.001086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8-bin colour histogram and local binary pattern with 24 points and radius of 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0.661972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0.921127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12.09262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0.001022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8-bin colour histogram and local binary pattern with 24 points and radius of 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0.659155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0.904225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11.003251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0.001094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8-bin colour histogram and local binary pattern with 16 points and radius of 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0.656338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0.921127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10.609859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0.001024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8-bin colour histogram and local binary pattern with 16 points and radius of 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0.656338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0.904225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11.397236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0.001061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4-bin colour histogram and local binary pattern with 8 points and radius of 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0.650704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0.873239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446.424515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0.560573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8-bin colour histogram and local binary pattern with 8 points and radius of 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0.650704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0.864789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3246.961225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0.85021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8-bin colour histogram and local binary pattern with 8 points and radius of 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0.647887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0.915493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10.004598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0.001065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4-bin colour histogram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0.619718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0.892958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15.899684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0.020036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Results Against Expanded Data (Bottom 10)</a:t>
            </a:r>
            <a:endParaRPr/>
          </a:p>
        </p:txBody>
      </p:sp>
      <p:graphicFrame>
        <p:nvGraphicFramePr>
          <p:cNvPr id="297" name="Google Shape;297;p46"/>
          <p:cNvGraphicFramePr/>
          <p:nvPr/>
        </p:nvGraphicFramePr>
        <p:xfrm>
          <a:off x="581263" y="146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{71A1D24B-27C1-460E-A27E-82D434C015D4}</a:tableStyleId>
              </a:tblPr>
              <a:tblGrid>
                <a:gridCol w="4293175"/>
                <a:gridCol w="1005775"/>
                <a:gridCol w="967725"/>
                <a:gridCol w="967700"/>
                <a:gridCol w="7470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Method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Test Accuracy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Test Top-5 Accuracy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Train Time (s)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Test Time (s)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HSV of the non-background K-means cluster centre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0.388732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0.774648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8.763688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0.020042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RGB of the non-background K-means cluster centre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0.397183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0.791549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0.155643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0.000433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LAB of the non-background K-means cluster centre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0.433803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0.833803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0.155643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0.021024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HSV 4-bin colour histogram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0.512676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0.873239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18.31045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0.020539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LAB 4-bin colour histogram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0.526761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0.876056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11.805467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0.020065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HSV 4-bin colour histogram and Haralick texture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0.535211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0.861972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24.377862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0.02113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LAB 8-bin colour histogram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0.552113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0.890141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15.946516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0.019725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HSV 4-bin colour histogram and local binary pattern with 8 points and radius of 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0.56338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0.895775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23.636495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0.019765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HSV 8-bin colour histogram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0.577465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0.890141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28.657824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0.021062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LAB 4 and 8-bin colour histogram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0.580282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0.890141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18.066347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0.020004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Segmentation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Otsu Thresholding to extract Gemstone from the 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Segmentation method that maximizes variance between the background and foreground of the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Attempted via grayscale or Hue Saturation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Whichever result was better per class was selected (background completely removed and most of gemstone was extracted)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825" y="1274050"/>
            <a:ext cx="3585474" cy="25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0853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Low-level Feature Extraction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Edges, colors, textures, shapes, regions,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High-level Feature Extraction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Understanding, Behaviors, Reduction of Dimensionality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33 Features were used based on color and texture from the masked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Color Feature Extraction was </a:t>
            </a:r>
            <a:r>
              <a:rPr lang="en"/>
              <a:t>across</a:t>
            </a:r>
            <a:r>
              <a:rPr lang="en"/>
              <a:t> 3 different color space RGB, HSV, CIELAB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K-means clustering and Color histograms were used to extract color from the gemstones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Textural Feature Extraction using either LBP, Haralick, or GLCM Property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Features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229875"/>
            <a:ext cx="4260300" cy="3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RGB (Red - Green - Blue)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4-bin or 8-bin RGB values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HSV (Hue - Saturation - Value)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Represented as a Hexacone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Saturation (Color Intensity) Horizontal Axis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Hue (Color) Circular Angle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Value (Brightness of Color) Vertical Axis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CIELAB (International Commission of Illumination)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L* Lightness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a* and b* 4 unique colors of human vision Red, Green, Blue, and Yellow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950" y="2889052"/>
            <a:ext cx="1774800" cy="17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950" y="1140421"/>
            <a:ext cx="1774801" cy="174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in Color Spaces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3877800"/>
            <a:ext cx="85206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Both"/>
            </a:pPr>
            <a:r>
              <a:rPr lang="en"/>
              <a:t>RGB Space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Both"/>
            </a:pPr>
            <a:r>
              <a:rPr lang="en"/>
              <a:t>HSV Space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Both"/>
            </a:pPr>
            <a:r>
              <a:rPr lang="en"/>
              <a:t>CIELAB Space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4575"/>
            <a:ext cx="7426376" cy="26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Textural Features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229875"/>
            <a:ext cx="5220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LBP (Local Binary Patterns)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Gray-scale invariant texture-extraction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Binaries Gray scale of neighboring pixels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Either 8, 16, or 24 points at a radius of 1 or 3 were used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Haralick Texture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Describe spatial </a:t>
            </a:r>
            <a:r>
              <a:rPr lang="en"/>
              <a:t>dependencies</a:t>
            </a:r>
            <a:r>
              <a:rPr lang="en"/>
              <a:t> of grey levels of neighboring pixels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Derived from 14 Properties (only 6 were used) from the GLCM (</a:t>
            </a:r>
            <a:r>
              <a:rPr lang="en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Gray Level Co-occurrence Matrix)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Correlation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Energy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Dissimilarity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Homogeneity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Contrast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ASM (Angular Second Moment)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700" y="1020921"/>
            <a:ext cx="3612300" cy="119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025" y="3172850"/>
            <a:ext cx="4868974" cy="1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Machine-Learning Algorithms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Linear </a:t>
            </a:r>
            <a:r>
              <a:rPr lang="en"/>
              <a:t>Discriminant</a:t>
            </a:r>
            <a:r>
              <a:rPr lang="en"/>
              <a:t>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K-nearest neighbor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Decision Tree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Forest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Naive Bayes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Support Vector Machine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